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7" r:id="rId2"/>
    <p:sldId id="293" r:id="rId3"/>
    <p:sldId id="377" r:id="rId4"/>
    <p:sldId id="378" r:id="rId5"/>
    <p:sldId id="323" r:id="rId6"/>
    <p:sldId id="279" r:id="rId7"/>
    <p:sldId id="280" r:id="rId8"/>
    <p:sldId id="328" r:id="rId9"/>
    <p:sldId id="329" r:id="rId10"/>
    <p:sldId id="301" r:id="rId11"/>
    <p:sldId id="285" r:id="rId12"/>
    <p:sldId id="331" r:id="rId13"/>
    <p:sldId id="286" r:id="rId14"/>
    <p:sldId id="333" r:id="rId15"/>
    <p:sldId id="320" r:id="rId16"/>
    <p:sldId id="322" r:id="rId17"/>
    <p:sldId id="311" r:id="rId18"/>
    <p:sldId id="310" r:id="rId19"/>
    <p:sldId id="335" r:id="rId20"/>
    <p:sldId id="336" r:id="rId21"/>
    <p:sldId id="348" r:id="rId22"/>
    <p:sldId id="337" r:id="rId23"/>
    <p:sldId id="338" r:id="rId24"/>
    <p:sldId id="339" r:id="rId25"/>
    <p:sldId id="291" r:id="rId26"/>
    <p:sldId id="327" r:id="rId27"/>
    <p:sldId id="298" r:id="rId28"/>
    <p:sldId id="351" r:id="rId29"/>
    <p:sldId id="350" r:id="rId30"/>
    <p:sldId id="305" r:id="rId31"/>
    <p:sldId id="287" r:id="rId32"/>
    <p:sldId id="375" r:id="rId33"/>
    <p:sldId id="273" r:id="rId34"/>
    <p:sldId id="376" r:id="rId35"/>
    <p:sldId id="32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8"/>
    <p:restoredTop sz="96291"/>
  </p:normalViewPr>
  <p:slideViewPr>
    <p:cSldViewPr snapToGrid="0" snapToObjects="1">
      <p:cViewPr varScale="1">
        <p:scale>
          <a:sx n="131" d="100"/>
          <a:sy n="131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1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46FB-1DF0-7044-9A9F-7DAB15E71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5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4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1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9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7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1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9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36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7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24F84-7137-CD46-9696-BE5156FA3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1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97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71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9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29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9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43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6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1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0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3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3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E46FB-1DF0-7044-9A9F-7DAB15E71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8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7291E8-A515-CD43-98F1-863ADE03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536" y="5096256"/>
            <a:ext cx="4962144" cy="10241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DA22-6E94-C54B-8B02-E9DA4FA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C078-AB91-624F-8CD8-277E5E23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9A34-7D5C-0F4A-A0CF-D7BC379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BA2FF2-2E18-AF42-8654-3A5C5EEB3EDB}"/>
              </a:ext>
            </a:extLst>
          </p:cNvPr>
          <p:cNvSpPr/>
          <p:nvPr/>
        </p:nvSpPr>
        <p:spPr>
          <a:xfrm>
            <a:off x="-2406" y="0"/>
            <a:ext cx="9439014" cy="6120384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5B1C84-EE94-2142-9256-E8F1647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" y="1840992"/>
            <a:ext cx="8013192" cy="18143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481DE4-A448-4B4F-889D-A71CE870059E}"/>
              </a:ext>
            </a:extLst>
          </p:cNvPr>
          <p:cNvSpPr/>
          <p:nvPr/>
        </p:nvSpPr>
        <p:spPr>
          <a:xfrm>
            <a:off x="231648" y="228600"/>
            <a:ext cx="11728704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985188-5227-9342-9EAF-B2CADCCD3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52290-6293-9A42-B29E-285C722C13FF}"/>
              </a:ext>
            </a:extLst>
          </p:cNvPr>
          <p:cNvCxnSpPr>
            <a:cxnSpLocks/>
          </p:cNvCxnSpPr>
          <p:nvPr/>
        </p:nvCxnSpPr>
        <p:spPr>
          <a:xfrm>
            <a:off x="4528456" y="2011681"/>
            <a:ext cx="0" cy="279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EA539C-B60F-0C47-9AF8-D02566BEE737}"/>
              </a:ext>
            </a:extLst>
          </p:cNvPr>
          <p:cNvSpPr txBox="1"/>
          <p:nvPr/>
        </p:nvSpPr>
        <p:spPr>
          <a:xfrm>
            <a:off x="1632994" y="3055463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579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9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1111-EC6F-4543-B9BB-FC598A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FDC-5269-CF4F-B3C7-F6EAE4D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E1A2-565F-EC4E-A3B8-DFE9C4CD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6B05-5403-7547-8681-1C6C38F2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5CB06-94BA-D441-8083-29AE337B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2D7-1C38-D64A-A56D-223FB253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BD66-F382-F443-BD16-1AFF1AC18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8444-765D-0C46-9026-196D1F58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354A6-5771-754F-8677-ADC6BCC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18D3-466D-8143-8E80-61E3BE3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02381-5235-D745-9F35-39E72623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4C2D-78B5-464E-8C5E-9B76521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7D45-7C48-EA40-A4CF-7F4E7CDC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721B5-55B4-E444-A4F3-86C2B75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56438-68E1-CC45-9649-D8A73B1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EEC2-BB93-7244-8A9D-220DA8CC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45013-2026-6244-8BBD-C6244F9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F1A-2694-4D49-ACF7-729FC7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1D2C-2E4E-214E-8C85-BC2EB48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49FE-4CE6-6E4C-B4B7-41EB7C5F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7CAA-BC85-8A48-AE0E-D0E8F734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1195-CD87-7444-8A44-4825D382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F024-8B06-B345-8C0B-2C5A681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9F87-0605-8540-85E1-8DAF5FB9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8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2F8E-4952-EA4C-A365-B5F4CB41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48E6-94E9-A94C-9DE2-C1558A3DC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AFA1-3EE5-B341-B06D-7E8958A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321A-9629-9944-8512-B6678A7C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73979-737B-6F49-8960-42BE9867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CC1-9F7E-B548-8504-0275BF1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02-480D-A944-A22D-EBA7E2CA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BECA4-8855-F640-B380-37406062F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5054-FD00-9A4A-A345-2E2CAA89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474E-0BDE-3640-B96F-9556062F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6F81-9E83-964F-88BA-CFD379B8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98F4E-EF29-1E4F-95C1-815B7E70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5BA8B-93DF-E848-8850-5BB8DCC8F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D18-6A23-234B-8982-0C0EC8AF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57D57-E35C-AC47-BFA4-8C8DD07C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AEF4-BA79-6F4A-9E07-345CF26F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2AAF-9F46-AD41-859D-53E83EA0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157286"/>
            <a:ext cx="11744325" cy="55213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AD94-F5D4-2140-A8EF-6C83681F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58CEFB-C5C3-6C49-B345-E8F8A7F03111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91DF9B8-7F17-CD43-A595-B2E2A23298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8CFC96-4D9F-624D-B02A-6C9656837970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FUNCTIONS</a:t>
            </a:r>
          </a:p>
        </p:txBody>
      </p:sp>
    </p:spTree>
    <p:extLst>
      <p:ext uri="{BB962C8B-B14F-4D97-AF65-F5344CB8AC3E}">
        <p14:creationId xmlns:p14="http://schemas.microsoft.com/office/powerpoint/2010/main" val="13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MATLAB: GENERAL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60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A6DCAA-C573-4D40-B567-F41920A1D57F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385A5AF-F88E-F94C-B4A5-B8AF1E4B5AC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76911CA-1F33-4A44-A123-DF84D45F4D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75432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D59A-4D1A-8340-ABD1-18AB88F4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DF69-2DB6-ED49-A245-3DE699B6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DDF80-1F88-B842-A1E3-DF8008D0C1B9}"/>
              </a:ext>
            </a:extLst>
          </p:cNvPr>
          <p:cNvSpPr/>
          <p:nvPr/>
        </p:nvSpPr>
        <p:spPr>
          <a:xfrm>
            <a:off x="838201" y="0"/>
            <a:ext cx="11353800" cy="737192"/>
          </a:xfrm>
          <a:prstGeom prst="rect">
            <a:avLst/>
          </a:prstGeom>
          <a:solidFill>
            <a:srgbClr val="FF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EC9929-1C8A-044E-BAB5-958DEE4522F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752194-C5B1-E747-A987-C45E38183A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89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902" y="339634"/>
            <a:ext cx="8439360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5EA7F-A4C6-C347-AB04-65D4316F6615}"/>
              </a:ext>
            </a:extLst>
          </p:cNvPr>
          <p:cNvSpPr/>
          <p:nvPr/>
        </p:nvSpPr>
        <p:spPr>
          <a:xfrm>
            <a:off x="-1" y="0"/>
            <a:ext cx="3135087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4842A0-5CAB-5848-8826-8B48E74246AD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2624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CONCEPTS SUMMARY</a:t>
            </a:r>
          </a:p>
        </p:txBody>
      </p:sp>
    </p:spTree>
    <p:extLst>
      <p:ext uri="{BB962C8B-B14F-4D97-AF65-F5344CB8AC3E}">
        <p14:creationId xmlns:p14="http://schemas.microsoft.com/office/powerpoint/2010/main" val="34502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3ABF-13EE-A649-9793-85A526A3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376" y="339634"/>
            <a:ext cx="10034886" cy="6204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64299C-732A-754B-A77E-B35AD7C63D01}"/>
              </a:ext>
            </a:extLst>
          </p:cNvPr>
          <p:cNvSpPr/>
          <p:nvPr/>
        </p:nvSpPr>
        <p:spPr>
          <a:xfrm>
            <a:off x="-2406" y="0"/>
            <a:ext cx="1867782" cy="1450848"/>
          </a:xfrm>
          <a:custGeom>
            <a:avLst/>
            <a:gdLst>
              <a:gd name="connsiteX0" fmla="*/ 578223 w 753035"/>
              <a:gd name="connsiteY0" fmla="*/ 0 h 766482"/>
              <a:gd name="connsiteX1" fmla="*/ 0 w 753035"/>
              <a:gd name="connsiteY1" fmla="*/ 0 h 766482"/>
              <a:gd name="connsiteX2" fmla="*/ 0 w 753035"/>
              <a:gd name="connsiteY2" fmla="*/ 618565 h 766482"/>
              <a:gd name="connsiteX3" fmla="*/ 336176 w 753035"/>
              <a:gd name="connsiteY3" fmla="*/ 766482 h 766482"/>
              <a:gd name="connsiteX4" fmla="*/ 753035 w 753035"/>
              <a:gd name="connsiteY4" fmla="*/ 389965 h 766482"/>
              <a:gd name="connsiteX5" fmla="*/ 578223 w 753035"/>
              <a:gd name="connsiteY5" fmla="*/ 0 h 7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" h="766482">
                <a:moveTo>
                  <a:pt x="578223" y="0"/>
                </a:moveTo>
                <a:lnTo>
                  <a:pt x="0" y="0"/>
                </a:lnTo>
                <a:lnTo>
                  <a:pt x="0" y="618565"/>
                </a:lnTo>
                <a:lnTo>
                  <a:pt x="336176" y="766482"/>
                </a:lnTo>
                <a:lnTo>
                  <a:pt x="753035" y="389965"/>
                </a:lnTo>
                <a:lnTo>
                  <a:pt x="5782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FUNCTIONS SUMMARY</a:t>
            </a:r>
          </a:p>
        </p:txBody>
      </p:sp>
    </p:spTree>
    <p:extLst>
      <p:ext uri="{BB962C8B-B14F-4D97-AF65-F5344CB8AC3E}">
        <p14:creationId xmlns:p14="http://schemas.microsoft.com/office/powerpoint/2010/main" val="383096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86A4-3E1E-334A-8DD9-F507926D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AB2E1-7A5C-6C4E-8927-810523B8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F3CA-2850-2647-9799-070497B5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4E7F-E57E-DF41-A6D9-25A2B9FB1FE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178-AD18-C849-A8F5-EF21E081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2EEE-A74F-BA43-870C-B3E49A79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12F9-AB32-7F48-841F-60E7D6AD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4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CD1E-A279-2C4C-AF62-3A0BB80E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MATLAB for Scientists</a:t>
            </a:r>
            <a:br>
              <a:rPr lang="en-US" dirty="0"/>
            </a:br>
            <a:r>
              <a:rPr lang="en-US" dirty="0"/>
              <a:t>Lecture 2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661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995ECC-CCCE-764B-939B-0A188132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colon operator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B7B715-BCD6-D240-822F-D291D272F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9" y="800101"/>
            <a:ext cx="6769628" cy="5521325"/>
          </a:xfrm>
        </p:spPr>
        <p:txBody>
          <a:bodyPr>
            <a:noAutofit/>
          </a:bodyPr>
          <a:lstStyle/>
          <a:p>
            <a:endParaRPr lang="en-US" sz="2800" b="1" dirty="0"/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M=[A:B</a:t>
            </a:r>
            <a:r>
              <a:rPr lang="en-US" sz="2400" b="1" dirty="0">
                <a:solidFill>
                  <a:srgbClr val="FF0000"/>
                </a:solidFill>
              </a:rPr>
              <a:t>	]	</a:t>
            </a:r>
            <a:r>
              <a:rPr lang="en-US" sz="2400" b="1" dirty="0"/>
              <a:t>Defines the range 					between two integers 				with increments of 1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M=[</a:t>
            </a:r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A:n:B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]	</a:t>
            </a:r>
            <a:r>
              <a:rPr lang="en-US" sz="2400" b="1" dirty="0"/>
              <a:t>Defines the range 					between two integers 				with increments of n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M=[B:-</a:t>
            </a:r>
            <a:r>
              <a:rPr lang="en-US" sz="2400" b="1" dirty="0" err="1">
                <a:solidFill>
                  <a:srgbClr val="FF0000"/>
                </a:solidFill>
                <a:latin typeface="Courier" pitchFamily="2" charset="0"/>
              </a:rPr>
              <a:t>n:A</a:t>
            </a:r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] </a:t>
            </a:r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400" b="1" dirty="0"/>
              <a:t>Defines the range 					between two integers 				with decrements of n</a:t>
            </a:r>
          </a:p>
          <a:p>
            <a:pPr lvl="1"/>
            <a:endParaRPr lang="en-US" sz="2400" b="1" dirty="0"/>
          </a:p>
          <a:p>
            <a:pPr marL="457200" lvl="1" indent="0">
              <a:buNone/>
            </a:pPr>
            <a:r>
              <a:rPr lang="en-US" sz="2400" dirty="0"/>
              <a:t>**NOTE: n does not have to be an integer!</a:t>
            </a:r>
          </a:p>
          <a:p>
            <a:pPr lvl="1"/>
            <a:endParaRPr lang="en-US" sz="2400" dirty="0"/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9C42E5-0D59-E647-995D-7FF4CBB8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77" y="1350963"/>
            <a:ext cx="3187700" cy="14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5ACF73D4-3C3D-6648-9741-2A27A71D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977" y="3219464"/>
            <a:ext cx="3175000" cy="120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D590C2F9-59D2-BB44-897D-93FA07E1C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977" y="5102226"/>
            <a:ext cx="31496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BB56-BD44-D34D-9997-1AA1E6704F02}"/>
              </a:ext>
            </a:extLst>
          </p:cNvPr>
          <p:cNvSpPr/>
          <p:nvPr/>
        </p:nvSpPr>
        <p:spPr>
          <a:xfrm>
            <a:off x="8197850" y="3646477"/>
            <a:ext cx="16764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13C66-A941-964E-BBEC-6F81A2C06209}"/>
              </a:ext>
            </a:extLst>
          </p:cNvPr>
          <p:cNvSpPr/>
          <p:nvPr/>
        </p:nvSpPr>
        <p:spPr>
          <a:xfrm>
            <a:off x="8102600" y="5469419"/>
            <a:ext cx="16764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D814-2D20-7240-8158-17C3734F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linspace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E2A0-400F-1343-9A87-5A95A8B5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933" y="1038752"/>
            <a:ext cx="11968162" cy="55213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b="1" dirty="0"/>
          </a:p>
          <a:p>
            <a:pPr marL="457200" lvl="1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ourier" pitchFamily="2" charset="0"/>
              </a:rPr>
              <a:t>M = </a:t>
            </a:r>
            <a:r>
              <a:rPr lang="en-US" sz="2800" b="1" dirty="0" err="1">
                <a:solidFill>
                  <a:srgbClr val="FF0000"/>
                </a:solidFill>
                <a:latin typeface="Courier" pitchFamily="2" charset="0"/>
              </a:rPr>
              <a:t>linspace</a:t>
            </a:r>
            <a:r>
              <a:rPr lang="en-US" sz="2800" b="1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2800" b="1" dirty="0" err="1">
                <a:solidFill>
                  <a:srgbClr val="FF0000"/>
                </a:solidFill>
                <a:latin typeface="Courier" pitchFamily="2" charset="0"/>
              </a:rPr>
              <a:t>A,B,n</a:t>
            </a:r>
            <a:r>
              <a:rPr lang="en-US" sz="2800" b="1" dirty="0">
                <a:solidFill>
                  <a:srgbClr val="FF0000"/>
                </a:solidFill>
                <a:latin typeface="Courier" pitchFamily="2" charset="0"/>
              </a:rPr>
              <a:t>)</a:t>
            </a:r>
            <a:r>
              <a:rPr lang="en-US" sz="2800" b="1" dirty="0">
                <a:solidFill>
                  <a:srgbClr val="FF0000"/>
                </a:solidFill>
              </a:rPr>
              <a:t>		</a:t>
            </a:r>
            <a:r>
              <a:rPr lang="en-US" sz="2800" b="1" dirty="0"/>
              <a:t>Defines a linearly spaced row vector 						from A to B with n elements</a:t>
            </a:r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lvl="1"/>
            <a:endParaRPr lang="en-US" sz="2800" b="1" dirty="0"/>
          </a:p>
          <a:p>
            <a:pPr marL="457200" lvl="1" indent="0">
              <a:buNone/>
            </a:pPr>
            <a:r>
              <a:rPr lang="en-US" sz="2800" dirty="0"/>
              <a:t>**Default length is 100 if not given</a:t>
            </a:r>
          </a:p>
          <a:p>
            <a:pPr lvl="1"/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C989F5-F4A6-5C47-BFC5-7F6994B6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24198"/>
            <a:ext cx="647700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3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matrices in MATLAB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1067743" y="1058472"/>
            <a:ext cx="10056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define a matrix manually, numbers must be entered row by row (</a:t>
            </a:r>
            <a:r>
              <a:rPr lang="en-US" sz="3200" b="1" dirty="0"/>
              <a:t>not </a:t>
            </a:r>
            <a:r>
              <a:rPr lang="en-US" sz="3200" dirty="0"/>
              <a:t>column by column)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DAAFC-9781-724D-9A86-DB95424ACA41}"/>
              </a:ext>
            </a:extLst>
          </p:cNvPr>
          <p:cNvSpPr/>
          <p:nvPr/>
        </p:nvSpPr>
        <p:spPr>
          <a:xfrm>
            <a:off x="7061200" y="5994401"/>
            <a:ext cx="1270000" cy="694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926FB-C95E-134A-AAC5-0FB77D699A1D}"/>
              </a:ext>
            </a:extLst>
          </p:cNvPr>
          <p:cNvSpPr/>
          <p:nvPr/>
        </p:nvSpPr>
        <p:spPr>
          <a:xfrm>
            <a:off x="9532523" y="4000028"/>
            <a:ext cx="1270000" cy="694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BAF25-04A4-624B-884C-ACD050C8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884312"/>
            <a:ext cx="4749800" cy="276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96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D6DC10-B023-7D42-8A68-8328ED33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058" y="1501254"/>
            <a:ext cx="8404654" cy="5270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a row matrix using 4 methods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a column matrix using 2 methods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a matrix of any size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a random matrix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a matrix of all zeros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lvl="1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E2A5-1111-734D-A517-A65D22CCE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Creating defined matrices (lecture2_liveEx1.m)</a:t>
            </a:r>
          </a:p>
        </p:txBody>
      </p:sp>
    </p:spTree>
    <p:extLst>
      <p:ext uri="{BB962C8B-B14F-4D97-AF65-F5344CB8AC3E}">
        <p14:creationId xmlns:p14="http://schemas.microsoft.com/office/powerpoint/2010/main" val="399011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1161-0B4F-A041-BFCE-3437D08B3B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Matrix arithmetic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07D5B0-A660-EF42-9D1E-868C7C59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73479"/>
              </p:ext>
            </p:extLst>
          </p:nvPr>
        </p:nvGraphicFramePr>
        <p:xfrm>
          <a:off x="1389887" y="3545042"/>
          <a:ext cx="9576817" cy="21945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93753">
                  <a:extLst>
                    <a:ext uri="{9D8B030D-6E8A-4147-A177-3AD203B41FA5}">
                      <a16:colId xmlns:a16="http://schemas.microsoft.com/office/drawing/2014/main" val="1135746702"/>
                    </a:ext>
                  </a:extLst>
                </a:gridCol>
                <a:gridCol w="8183064">
                  <a:extLst>
                    <a:ext uri="{9D8B030D-6E8A-4147-A177-3AD203B41FA5}">
                      <a16:colId xmlns:a16="http://schemas.microsoft.com/office/drawing/2014/main" val="1499974604"/>
                    </a:ext>
                  </a:extLst>
                </a:gridCol>
              </a:tblGrid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*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Scalar and matrix multiplication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80710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.*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Element-wise multiplication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2098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^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Scalar and matrix exponentiation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52880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.^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Element-wise exponentiation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118744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/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Right-division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810228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./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Element-wise right-division operator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3398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4FEBA4-C6F9-EA45-9750-9E46117174BD}"/>
              </a:ext>
            </a:extLst>
          </p:cNvPr>
          <p:cNvSpPr txBox="1"/>
          <p:nvPr/>
        </p:nvSpPr>
        <p:spPr>
          <a:xfrm>
            <a:off x="504497" y="1847088"/>
            <a:ext cx="11529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Addition (+) and subtraction (-) operators can be used as in scalars (see previous week). All math functions work on matrices too (</a:t>
            </a:r>
            <a:r>
              <a:rPr lang="en-US" sz="2400" dirty="0" err="1"/>
              <a:t>eg</a:t>
            </a:r>
            <a:r>
              <a:rPr lang="en-US" sz="2400" dirty="0"/>
              <a:t> log(x), exp(X), etc.)</a:t>
            </a:r>
          </a:p>
          <a:p>
            <a:endParaRPr lang="en-US" sz="2400" dirty="0"/>
          </a:p>
          <a:p>
            <a:r>
              <a:rPr lang="en-US" sz="2400" dirty="0"/>
              <a:t>Matrix multiplication and division require the elemental operator &lt;.&gt;: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51B7D-779D-E742-BC71-60C53ADC1913}"/>
              </a:ext>
            </a:extLst>
          </p:cNvPr>
          <p:cNvSpPr txBox="1"/>
          <p:nvPr/>
        </p:nvSpPr>
        <p:spPr>
          <a:xfrm>
            <a:off x="0" y="6497015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gray rows we don’t need !</a:t>
            </a:r>
          </a:p>
        </p:txBody>
      </p:sp>
    </p:spTree>
    <p:extLst>
      <p:ext uri="{BB962C8B-B14F-4D97-AF65-F5344CB8AC3E}">
        <p14:creationId xmlns:p14="http://schemas.microsoft.com/office/powerpoint/2010/main" val="352134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Bracket 27">
            <a:extLst>
              <a:ext uri="{FF2B5EF4-FFF2-40B4-BE49-F238E27FC236}">
                <a16:creationId xmlns:a16="http://schemas.microsoft.com/office/drawing/2014/main" id="{0E29C132-205A-2049-9CD5-2C44D2566A1F}"/>
              </a:ext>
            </a:extLst>
          </p:cNvPr>
          <p:cNvSpPr/>
          <p:nvPr/>
        </p:nvSpPr>
        <p:spPr>
          <a:xfrm rot="5400000">
            <a:off x="6148284" y="1848792"/>
            <a:ext cx="1298492" cy="2533939"/>
          </a:xfrm>
          <a:prstGeom prst="rightBracke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3D9C7-2358-5F4C-8173-3889C1E31DAD}"/>
              </a:ext>
            </a:extLst>
          </p:cNvPr>
          <p:cNvSpPr txBox="1"/>
          <p:nvPr/>
        </p:nvSpPr>
        <p:spPr>
          <a:xfrm>
            <a:off x="495300" y="2532411"/>
            <a:ext cx="4379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b="1" dirty="0">
                <a:solidFill>
                  <a:srgbClr val="7030A0"/>
                </a:solidFill>
              </a:rPr>
              <a:t>Can we multiply  these matrices together?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5D73F2-918D-6E4C-979B-D082643E2DEF}"/>
              </a:ext>
            </a:extLst>
          </p:cNvPr>
          <p:cNvSpPr/>
          <p:nvPr/>
        </p:nvSpPr>
        <p:spPr>
          <a:xfrm>
            <a:off x="457715" y="3483148"/>
            <a:ext cx="409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What will the size of the resulting matrix be?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694F3-5846-A548-ADB3-7E07EBB4AD6B}"/>
              </a:ext>
            </a:extLst>
          </p:cNvPr>
          <p:cNvSpPr txBox="1"/>
          <p:nvPr/>
        </p:nvSpPr>
        <p:spPr>
          <a:xfrm>
            <a:off x="6357456" y="3790817"/>
            <a:ext cx="9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 x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37B384-3171-F140-98F7-B735391F11DA}"/>
              </a:ext>
            </a:extLst>
          </p:cNvPr>
          <p:cNvSpPr/>
          <p:nvPr/>
        </p:nvSpPr>
        <p:spPr>
          <a:xfrm>
            <a:off x="5309082" y="2392428"/>
            <a:ext cx="3314217" cy="218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852D0-90F4-2C4D-B00B-6C373AE71BD2}"/>
                  </a:ext>
                </a:extLst>
              </p:cNvPr>
              <p:cNvSpPr txBox="1"/>
              <p:nvPr/>
            </p:nvSpPr>
            <p:spPr>
              <a:xfrm>
                <a:off x="4596589" y="1337997"/>
                <a:ext cx="1760867" cy="66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852D0-90F4-2C4D-B00B-6C373AE71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89" y="1337997"/>
                <a:ext cx="1760867" cy="667170"/>
              </a:xfrm>
              <a:prstGeom prst="rect">
                <a:avLst/>
              </a:prstGeom>
              <a:blipFill>
                <a:blip r:embed="rId3"/>
                <a:stretch>
                  <a:fillRect l="-2857" t="-18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F1D015-8755-0141-BC02-AE4489D78B9F}"/>
              </a:ext>
            </a:extLst>
          </p:cNvPr>
          <p:cNvSpPr txBox="1"/>
          <p:nvPr/>
        </p:nvSpPr>
        <p:spPr>
          <a:xfrm>
            <a:off x="5348485" y="1999063"/>
            <a:ext cx="9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917107-1084-734B-9D34-1516BEBE6BEE}"/>
                  </a:ext>
                </a:extLst>
              </p:cNvPr>
              <p:cNvSpPr txBox="1"/>
              <p:nvPr/>
            </p:nvSpPr>
            <p:spPr>
              <a:xfrm>
                <a:off x="6494909" y="1337997"/>
                <a:ext cx="1772986" cy="66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917107-1084-734B-9D34-1516BEBE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909" y="1337997"/>
                <a:ext cx="1772986" cy="667170"/>
              </a:xfrm>
              <a:prstGeom prst="rect">
                <a:avLst/>
              </a:prstGeom>
              <a:blipFill>
                <a:blip r:embed="rId4"/>
                <a:stretch>
                  <a:fillRect l="-2837" t="-18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3BA2411-5C51-4345-B02F-235A0D7C6048}"/>
              </a:ext>
            </a:extLst>
          </p:cNvPr>
          <p:cNvSpPr txBox="1"/>
          <p:nvPr/>
        </p:nvSpPr>
        <p:spPr>
          <a:xfrm>
            <a:off x="7343500" y="1999063"/>
            <a:ext cx="9092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2 x 2</a:t>
            </a:r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FC4A8E7A-A05E-E44E-A51B-47EE76A7280A}"/>
              </a:ext>
            </a:extLst>
          </p:cNvPr>
          <p:cNvSpPr/>
          <p:nvPr/>
        </p:nvSpPr>
        <p:spPr>
          <a:xfrm rot="5400000">
            <a:off x="6628840" y="1868211"/>
            <a:ext cx="362824" cy="1543295"/>
          </a:xfrm>
          <a:prstGeom prst="righ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807CCB-3946-F547-B17F-202ABB8DE8FA}"/>
              </a:ext>
            </a:extLst>
          </p:cNvPr>
          <p:cNvSpPr txBox="1"/>
          <p:nvPr/>
        </p:nvSpPr>
        <p:spPr>
          <a:xfrm>
            <a:off x="6565812" y="2783606"/>
            <a:ext cx="56938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✓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2B6BA1-B99D-2B4F-8914-DE5C284FDBA0}"/>
              </a:ext>
            </a:extLst>
          </p:cNvPr>
          <p:cNvSpPr/>
          <p:nvPr/>
        </p:nvSpPr>
        <p:spPr>
          <a:xfrm>
            <a:off x="5655101" y="2418237"/>
            <a:ext cx="2236004" cy="99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DC78F-ED85-B547-9797-C54E03BAD714}"/>
              </a:ext>
            </a:extLst>
          </p:cNvPr>
          <p:cNvSpPr txBox="1"/>
          <p:nvPr/>
        </p:nvSpPr>
        <p:spPr>
          <a:xfrm>
            <a:off x="941376" y="4959156"/>
            <a:ext cx="2743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FB075D-DA18-FF4F-9DDB-33653E0937FD}"/>
                  </a:ext>
                </a:extLst>
              </p:cNvPr>
              <p:cNvSpPr txBox="1"/>
              <p:nvPr/>
            </p:nvSpPr>
            <p:spPr>
              <a:xfrm>
                <a:off x="3556369" y="4850905"/>
                <a:ext cx="7532413" cy="666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1)+(2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3)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∙1</m:t>
                                    </m:r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FB075D-DA18-FF4F-9DDB-33653E09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369" y="4850905"/>
                <a:ext cx="7532413" cy="666273"/>
              </a:xfrm>
              <a:prstGeom prst="rect">
                <a:avLst/>
              </a:prstGeom>
              <a:blipFill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A56B99F-7E2E-C440-9BB8-90EAD14A4211}"/>
              </a:ext>
            </a:extLst>
          </p:cNvPr>
          <p:cNvSpPr/>
          <p:nvPr/>
        </p:nvSpPr>
        <p:spPr>
          <a:xfrm>
            <a:off x="941376" y="4796589"/>
            <a:ext cx="10336860" cy="114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ADCD2B-BD37-1144-A95D-52866F3DF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73" y="5628634"/>
            <a:ext cx="3611632" cy="1085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27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0" grpId="0" animBg="1"/>
      <p:bldP spid="5" grpId="0"/>
      <p:bldP spid="7" grpId="0"/>
      <p:bldP spid="27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27CB4-2DBF-5B4D-84DD-B09EF935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Elemental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04C6EE-1D26-9A4A-979C-6DDF528C862A}"/>
                  </a:ext>
                </a:extLst>
              </p:cNvPr>
              <p:cNvSpPr txBox="1"/>
              <p:nvPr/>
            </p:nvSpPr>
            <p:spPr>
              <a:xfrm>
                <a:off x="4102813" y="1920174"/>
                <a:ext cx="1760867" cy="66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04C6EE-1D26-9A4A-979C-6DDF528C8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813" y="1920174"/>
                <a:ext cx="1760867" cy="667170"/>
              </a:xfrm>
              <a:prstGeom prst="rect">
                <a:avLst/>
              </a:prstGeom>
              <a:blipFill>
                <a:blip r:embed="rId3"/>
                <a:stretch>
                  <a:fillRect l="-362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EB004FE-3806-CF47-B021-674305E2B1AF}"/>
              </a:ext>
            </a:extLst>
          </p:cNvPr>
          <p:cNvSpPr txBox="1"/>
          <p:nvPr/>
        </p:nvSpPr>
        <p:spPr>
          <a:xfrm>
            <a:off x="4854709" y="2581240"/>
            <a:ext cx="9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 x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D8993-344E-8E49-BAF8-801E0A06FE05}"/>
                  </a:ext>
                </a:extLst>
              </p:cNvPr>
              <p:cNvSpPr txBox="1"/>
              <p:nvPr/>
            </p:nvSpPr>
            <p:spPr>
              <a:xfrm>
                <a:off x="6001133" y="1920174"/>
                <a:ext cx="1772986" cy="66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D8993-344E-8E49-BAF8-801E0A06F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133" y="1920174"/>
                <a:ext cx="1772986" cy="667170"/>
              </a:xfrm>
              <a:prstGeom prst="rect">
                <a:avLst/>
              </a:prstGeom>
              <a:blipFill>
                <a:blip r:embed="rId4"/>
                <a:stretch>
                  <a:fillRect l="-285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06D8429-D633-0F41-98A3-7A9417B88C0E}"/>
              </a:ext>
            </a:extLst>
          </p:cNvPr>
          <p:cNvSpPr txBox="1"/>
          <p:nvPr/>
        </p:nvSpPr>
        <p:spPr>
          <a:xfrm>
            <a:off x="6849724" y="2581240"/>
            <a:ext cx="9092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2 x 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F4C30-F9B9-0448-B338-EDAD280B6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73" y="5675845"/>
            <a:ext cx="3871291" cy="1038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DF400E-5CD8-CB4E-9968-8AB388A0742B}"/>
              </a:ext>
            </a:extLst>
          </p:cNvPr>
          <p:cNvSpPr txBox="1"/>
          <p:nvPr/>
        </p:nvSpPr>
        <p:spPr>
          <a:xfrm>
            <a:off x="2237134" y="4276760"/>
            <a:ext cx="3228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Elemental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952AF5-B7BF-B24F-8695-CA8BE0424DA3}"/>
                  </a:ext>
                </a:extLst>
              </p:cNvPr>
              <p:cNvSpPr txBox="1"/>
              <p:nvPr/>
            </p:nvSpPr>
            <p:spPr>
              <a:xfrm>
                <a:off x="4558489" y="4221078"/>
                <a:ext cx="6186332" cy="564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952AF5-B7BF-B24F-8695-CA8BE0424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89" y="4221078"/>
                <a:ext cx="6186332" cy="564514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08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D6DC10-B023-7D42-8A68-8328ED33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533"/>
            <a:ext cx="8404654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two matrices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Subtract two matrices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Multiply two matrices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Square root of a matrix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E2A5-1111-734D-A517-A65D22CCE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Matrix arithmetic (lecture2_liveEx2.m)</a:t>
            </a:r>
          </a:p>
        </p:txBody>
      </p:sp>
    </p:spTree>
    <p:extLst>
      <p:ext uri="{BB962C8B-B14F-4D97-AF65-F5344CB8AC3E}">
        <p14:creationId xmlns:p14="http://schemas.microsoft.com/office/powerpoint/2010/main" val="228283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1161-0B4F-A041-BFCE-3437D08B3B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Matrix dimensionality using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77D903-2D26-FE4B-ADD8-EF9D1749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20979"/>
              </p:ext>
            </p:extLst>
          </p:nvPr>
        </p:nvGraphicFramePr>
        <p:xfrm>
          <a:off x="1809344" y="2953335"/>
          <a:ext cx="857331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3813">
                  <a:extLst>
                    <a:ext uri="{9D8B030D-6E8A-4147-A177-3AD203B41FA5}">
                      <a16:colId xmlns:a16="http://schemas.microsoft.com/office/drawing/2014/main" val="614335768"/>
                    </a:ext>
                  </a:extLst>
                </a:gridCol>
                <a:gridCol w="5199498">
                  <a:extLst>
                    <a:ext uri="{9D8B030D-6E8A-4147-A177-3AD203B41FA5}">
                      <a16:colId xmlns:a16="http://schemas.microsoft.com/office/drawing/2014/main" val="78076881"/>
                    </a:ext>
                  </a:extLst>
                </a:gridCol>
              </a:tblGrid>
              <a:tr h="325557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length(M)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length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51740"/>
                  </a:ext>
                </a:extLst>
              </a:tr>
              <a:tr h="325557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[r c] = size(M)</a:t>
                      </a:r>
                    </a:p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  <a:p>
                      <a:r>
                        <a:rPr lang="en-US" sz="2400" b="1" dirty="0">
                          <a:latin typeface="Courier" pitchFamily="2" charset="0"/>
                        </a:rPr>
                        <a:t>x = size(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M,dim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= row #; c = column #</a:t>
                      </a:r>
                    </a:p>
                    <a:p>
                      <a:r>
                        <a:rPr lang="en-US" sz="2400" dirty="0"/>
                        <a:t>dim=1 for rows and 2 for columns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2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506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size of a vector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1171505" y="2728609"/>
            <a:ext cx="5274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determine the size of a </a:t>
            </a:r>
            <a:r>
              <a:rPr lang="en-US" sz="3200" b="1" dirty="0"/>
              <a:t>vector</a:t>
            </a:r>
            <a:r>
              <a:rPr lang="en-US" sz="3200" dirty="0"/>
              <a:t>, we can use the function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08412-920E-5940-BC44-B27FF54D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98" y="1790159"/>
            <a:ext cx="3363338" cy="4068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10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9C95-4B45-B84D-B39B-878AC08D6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15" y="2287312"/>
            <a:ext cx="6831469" cy="27332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vectors and matrices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Matrix manipulation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Simple data I/O</a:t>
            </a:r>
          </a:p>
        </p:txBody>
      </p:sp>
    </p:spTree>
    <p:extLst>
      <p:ext uri="{BB962C8B-B14F-4D97-AF65-F5344CB8AC3E}">
        <p14:creationId xmlns:p14="http://schemas.microsoft.com/office/powerpoint/2010/main" val="21695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size of a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983437" y="1353767"/>
            <a:ext cx="52746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determine the size of a </a:t>
            </a:r>
            <a:r>
              <a:rPr lang="en-US" sz="3200" b="1" dirty="0"/>
              <a:t>matrix: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 length</a:t>
            </a:r>
            <a:r>
              <a:rPr lang="en-US" sz="3200" dirty="0"/>
              <a:t> will only give us the length of the maximum row or column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Instead, we can use the function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56617-9DA0-3240-9436-0D740559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44" y="968577"/>
            <a:ext cx="3329427" cy="5498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85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1CECEA3-2317-444F-AAAD-30F7415F3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53183" y="86246"/>
            <a:ext cx="10436789" cy="564701"/>
          </a:xfrm>
        </p:spPr>
        <p:txBody>
          <a:bodyPr/>
          <a:lstStyle/>
          <a:p>
            <a:r>
              <a:rPr lang="en-US" dirty="0"/>
              <a:t>MATLAB dimension convention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1067743" y="1155747"/>
            <a:ext cx="100565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Functions that operate on matrices are often performed along a single dimension. Ex: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the fastest heart rate for each exercise group?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the average heart rate per exercise group?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Which student had the lowest average heart rate overall?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4802C3-ED0D-5E49-8F61-5F0281137897}"/>
              </a:ext>
            </a:extLst>
          </p:cNvPr>
          <p:cNvCxnSpPr>
            <a:cxnSpLocks/>
          </p:cNvCxnSpPr>
          <p:nvPr/>
        </p:nvCxnSpPr>
        <p:spPr>
          <a:xfrm>
            <a:off x="3923055" y="3632698"/>
            <a:ext cx="58013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BBE8CD-6BB0-2243-A7F3-8FE353B21267}"/>
              </a:ext>
            </a:extLst>
          </p:cNvPr>
          <p:cNvSpPr txBox="1"/>
          <p:nvPr/>
        </p:nvSpPr>
        <p:spPr>
          <a:xfrm>
            <a:off x="19834" y="5250772"/>
            <a:ext cx="246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0000"/>
                </a:solidFill>
              </a:rPr>
              <a:t>rows = dimension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17A88-7624-634B-80D5-75938979E4F4}"/>
              </a:ext>
            </a:extLst>
          </p:cNvPr>
          <p:cNvSpPr txBox="1"/>
          <p:nvPr/>
        </p:nvSpPr>
        <p:spPr>
          <a:xfrm>
            <a:off x="5097140" y="3156599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cols = dimension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ADE7C4-2A4E-4D46-A5D9-465AA15F7193}"/>
              </a:ext>
            </a:extLst>
          </p:cNvPr>
          <p:cNvSpPr txBox="1"/>
          <p:nvPr/>
        </p:nvSpPr>
        <p:spPr>
          <a:xfrm>
            <a:off x="10107056" y="5571425"/>
            <a:ext cx="178515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If we had multiple trials, there could be a dimension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0011E-96D1-8D49-9F7C-2890BAB616F9}"/>
              </a:ext>
            </a:extLst>
          </p:cNvPr>
          <p:cNvSpPr txBox="1"/>
          <p:nvPr/>
        </p:nvSpPr>
        <p:spPr>
          <a:xfrm>
            <a:off x="10261033" y="200389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45C47-DEA1-E043-89CC-37EAC56D55D2}"/>
              </a:ext>
            </a:extLst>
          </p:cNvPr>
          <p:cNvSpPr txBox="1"/>
          <p:nvPr/>
        </p:nvSpPr>
        <p:spPr>
          <a:xfrm>
            <a:off x="10261033" y="2386348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D0A1-4FC7-1F47-B8EE-ACCD77FD8164}"/>
              </a:ext>
            </a:extLst>
          </p:cNvPr>
          <p:cNvSpPr txBox="1"/>
          <p:nvPr/>
        </p:nvSpPr>
        <p:spPr>
          <a:xfrm>
            <a:off x="10156838" y="273995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D6DE2C-04A7-1445-9B09-4E84CDB7D56A}"/>
              </a:ext>
            </a:extLst>
          </p:cNvPr>
          <p:cNvSpPr/>
          <p:nvPr/>
        </p:nvSpPr>
        <p:spPr>
          <a:xfrm>
            <a:off x="10319694" y="2096741"/>
            <a:ext cx="589141" cy="39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F36E8-0914-214E-9EFA-8EFE4B833AD5}"/>
              </a:ext>
            </a:extLst>
          </p:cNvPr>
          <p:cNvSpPr/>
          <p:nvPr/>
        </p:nvSpPr>
        <p:spPr>
          <a:xfrm>
            <a:off x="10266927" y="2452216"/>
            <a:ext cx="589141" cy="39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90FCF-2E6F-9D43-AB65-861780799835}"/>
              </a:ext>
            </a:extLst>
          </p:cNvPr>
          <p:cNvSpPr/>
          <p:nvPr/>
        </p:nvSpPr>
        <p:spPr>
          <a:xfrm>
            <a:off x="10186717" y="2725436"/>
            <a:ext cx="589141" cy="39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589C624-AD16-C345-8DC0-2F20B1139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66869"/>
              </p:ext>
            </p:extLst>
          </p:nvPr>
        </p:nvGraphicFramePr>
        <p:xfrm>
          <a:off x="2798712" y="4003632"/>
          <a:ext cx="6925734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3670775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44125790"/>
                    </a:ext>
                  </a:extLst>
                </a:gridCol>
                <a:gridCol w="1176867">
                  <a:extLst>
                    <a:ext uri="{9D8B030D-6E8A-4147-A177-3AD203B41FA5}">
                      <a16:colId xmlns:a16="http://schemas.microsoft.com/office/drawing/2014/main" val="183782171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44852836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44094797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2309087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Heart rate (bpm)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80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min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min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min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min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min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023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3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1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198418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DE3C46-BA53-1646-BD07-CF9A93572813}"/>
              </a:ext>
            </a:extLst>
          </p:cNvPr>
          <p:cNvCxnSpPr>
            <a:cxnSpLocks/>
          </p:cNvCxnSpPr>
          <p:nvPr/>
        </p:nvCxnSpPr>
        <p:spPr>
          <a:xfrm>
            <a:off x="2557824" y="5024142"/>
            <a:ext cx="0" cy="1473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290A2D-4F5A-3247-A5B3-1727FDF5F2DF}"/>
              </a:ext>
            </a:extLst>
          </p:cNvPr>
          <p:cNvCxnSpPr>
            <a:cxnSpLocks/>
          </p:cNvCxnSpPr>
          <p:nvPr/>
        </p:nvCxnSpPr>
        <p:spPr>
          <a:xfrm flipV="1">
            <a:off x="9763617" y="6158829"/>
            <a:ext cx="343439" cy="55123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258BB-A928-034C-8842-BA170F758ABE}"/>
              </a:ext>
            </a:extLst>
          </p:cNvPr>
          <p:cNvSpPr txBox="1"/>
          <p:nvPr/>
        </p:nvSpPr>
        <p:spPr>
          <a:xfrm>
            <a:off x="4770832" y="3684430"/>
            <a:ext cx="38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HEART RATE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20580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Specifying dimensionality when calling a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1009378" y="2943972"/>
            <a:ext cx="5274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for certain functions might say you can specify the dimension:</a:t>
            </a:r>
            <a:endParaRPr lang="en-US" sz="3200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DB3A5-E534-D543-B4A6-8144E1F3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22" y="1023980"/>
            <a:ext cx="4352587" cy="5409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96D63E-FD96-4C42-830F-22BE5FF63DEC}"/>
              </a:ext>
            </a:extLst>
          </p:cNvPr>
          <p:cNvSpPr/>
          <p:nvPr/>
        </p:nvSpPr>
        <p:spPr>
          <a:xfrm>
            <a:off x="9221821" y="4883284"/>
            <a:ext cx="1225685" cy="5901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Specifying dimensionality when calling a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58D5A-97DD-0049-ABEF-88B5A6565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66" y="1086391"/>
            <a:ext cx="3878229" cy="5273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F4E3B3-73F8-C24F-AB8C-9FCB6F4C3F0B}"/>
              </a:ext>
            </a:extLst>
          </p:cNvPr>
          <p:cNvSpPr/>
          <p:nvPr/>
        </p:nvSpPr>
        <p:spPr>
          <a:xfrm>
            <a:off x="8508460" y="4656306"/>
            <a:ext cx="1731523" cy="5901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C532D-2B15-8047-AFC7-113C0A1B92D2}"/>
              </a:ext>
            </a:extLst>
          </p:cNvPr>
          <p:cNvSpPr/>
          <p:nvPr/>
        </p:nvSpPr>
        <p:spPr>
          <a:xfrm>
            <a:off x="8508460" y="3025302"/>
            <a:ext cx="1731523" cy="5901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CCB8C-AFCF-5E41-9194-A415077AD156}"/>
              </a:ext>
            </a:extLst>
          </p:cNvPr>
          <p:cNvSpPr txBox="1"/>
          <p:nvPr/>
        </p:nvSpPr>
        <p:spPr>
          <a:xfrm>
            <a:off x="1009378" y="2943972"/>
            <a:ext cx="5274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define the dimension, use 1 for rows and 2 for columns (see slide 19)</a:t>
            </a:r>
            <a:endParaRPr lang="en-US" sz="3200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6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D6DC10-B023-7D42-8A68-8328ED33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336"/>
            <a:ext cx="9596336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dirty="0">
                <a:latin typeface="Courier" pitchFamily="2" charset="0"/>
              </a:rPr>
              <a:t>length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size</a:t>
            </a:r>
            <a:r>
              <a:rPr lang="en-US" dirty="0"/>
              <a:t> of a column vector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dirty="0">
                <a:latin typeface="Courier" pitchFamily="2" charset="0"/>
              </a:rPr>
              <a:t>length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size</a:t>
            </a:r>
            <a:r>
              <a:rPr lang="en-US" dirty="0"/>
              <a:t> of a row vector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dirty="0">
                <a:latin typeface="Courier" pitchFamily="2" charset="0"/>
              </a:rPr>
              <a:t>size</a:t>
            </a:r>
            <a:r>
              <a:rPr lang="en-US" dirty="0"/>
              <a:t> of a 4x2 matrix of all ones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E2A5-1111-734D-A517-A65D22CCE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Length, size, and dimensionality (lecture2_liveEx3.m)</a:t>
            </a:r>
          </a:p>
        </p:txBody>
      </p:sp>
    </p:spTree>
    <p:extLst>
      <p:ext uri="{BB962C8B-B14F-4D97-AF65-F5344CB8AC3E}">
        <p14:creationId xmlns:p14="http://schemas.microsoft.com/office/powerpoint/2010/main" val="410132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BB8BC-CB8E-4D4B-8C5A-320D41A56B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Matrix concatenation and manipulation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B9414F1-22F2-2A4C-B4A1-9599FD31D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091567"/>
              </p:ext>
            </p:extLst>
          </p:nvPr>
        </p:nvGraphicFramePr>
        <p:xfrm>
          <a:off x="526463" y="3055880"/>
          <a:ext cx="1113907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3745">
                  <a:extLst>
                    <a:ext uri="{9D8B030D-6E8A-4147-A177-3AD203B41FA5}">
                      <a16:colId xmlns:a16="http://schemas.microsoft.com/office/drawing/2014/main" val="1132778317"/>
                    </a:ext>
                  </a:extLst>
                </a:gridCol>
                <a:gridCol w="7715329">
                  <a:extLst>
                    <a:ext uri="{9D8B030D-6E8A-4147-A177-3AD203B41FA5}">
                      <a16:colId xmlns:a16="http://schemas.microsoft.com/office/drawing/2014/main" val="1935052267"/>
                    </a:ext>
                  </a:extLst>
                </a:gridCol>
              </a:tblGrid>
              <a:tr h="41469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Courier" pitchFamily="2" charset="0"/>
                        </a:rPr>
                        <a:t>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Matrix transposition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92069"/>
                  </a:ext>
                </a:extLst>
              </a:tr>
              <a:tr h="41469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Courier" pitchFamily="2" charset="0"/>
                        </a:rPr>
                        <a:t>[mat1,mat2]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Concatenate horizontally (extend # columns)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01039"/>
                  </a:ext>
                </a:extLst>
              </a:tr>
              <a:tr h="41469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Courier" pitchFamily="2" charset="0"/>
                        </a:rPr>
                        <a:t>[mat1;mat2]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Concatenate vertically (extend # rows)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4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transposition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852D0-90F4-2C4D-B00B-6C373AE71BD2}"/>
                  </a:ext>
                </a:extLst>
              </p:cNvPr>
              <p:cNvSpPr txBox="1"/>
              <p:nvPr/>
            </p:nvSpPr>
            <p:spPr>
              <a:xfrm>
                <a:off x="3459003" y="5498517"/>
                <a:ext cx="1783309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852D0-90F4-2C4D-B00B-6C373AE71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03" y="5498517"/>
                <a:ext cx="1783309" cy="1058047"/>
              </a:xfrm>
              <a:prstGeom prst="rect">
                <a:avLst/>
              </a:prstGeom>
              <a:blipFill>
                <a:blip r:embed="rId3"/>
                <a:stretch>
                  <a:fillRect l="-281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A87DF7-4475-1041-920F-BCAAF79407F2}"/>
                  </a:ext>
                </a:extLst>
              </p:cNvPr>
              <p:cNvSpPr txBox="1"/>
              <p:nvPr/>
            </p:nvSpPr>
            <p:spPr>
              <a:xfrm>
                <a:off x="7215053" y="5497791"/>
                <a:ext cx="2442399" cy="66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A87DF7-4475-1041-920F-BCAAF794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53" y="5497791"/>
                <a:ext cx="2442399" cy="667170"/>
              </a:xfrm>
              <a:prstGeom prst="rect">
                <a:avLst/>
              </a:prstGeom>
              <a:blipFill>
                <a:blip r:embed="rId4"/>
                <a:stretch>
                  <a:fillRect l="-2073" t="-188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541866" y="1074208"/>
            <a:ext cx="10628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Transposing</a:t>
            </a:r>
            <a:r>
              <a:rPr lang="en-US" sz="3200" dirty="0"/>
              <a:t> a matrix is an operation that flips a matrix over its diagonal:</a:t>
            </a:r>
          </a:p>
          <a:p>
            <a:r>
              <a:rPr lang="en-US" sz="3200" dirty="0"/>
              <a:t>				       (</a:t>
            </a:r>
            <a:r>
              <a:rPr lang="en-US" sz="3200" dirty="0" err="1"/>
              <a:t>r,c</a:t>
            </a:r>
            <a:r>
              <a:rPr lang="en-US" sz="3200" dirty="0"/>
              <a:t>) </a:t>
            </a:r>
            <a:r>
              <a:rPr lang="en-US" sz="3200" dirty="0">
                <a:sym typeface="Wingdings" pitchFamily="2" charset="2"/>
              </a:rPr>
              <a:t> (</a:t>
            </a:r>
            <a:r>
              <a:rPr lang="en-US" sz="3200" dirty="0" err="1">
                <a:sym typeface="Wingdings" pitchFamily="2" charset="2"/>
              </a:rPr>
              <a:t>c,r</a:t>
            </a:r>
            <a:r>
              <a:rPr lang="en-US" sz="3200" dirty="0">
                <a:sym typeface="Wingdings" pitchFamily="2" charset="2"/>
              </a:rPr>
              <a:t>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9DE066-EBB9-4B48-B4B5-D4237E22B69A}"/>
                  </a:ext>
                </a:extLst>
              </p:cNvPr>
              <p:cNvSpPr txBox="1"/>
              <p:nvPr/>
            </p:nvSpPr>
            <p:spPr>
              <a:xfrm>
                <a:off x="4675396" y="2748722"/>
                <a:ext cx="2912464" cy="6101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9DE066-EBB9-4B48-B4B5-D4237E22B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96" y="2748722"/>
                <a:ext cx="2912464" cy="610103"/>
              </a:xfrm>
              <a:prstGeom prst="rect">
                <a:avLst/>
              </a:prstGeom>
              <a:blipFill>
                <a:blip r:embed="rId5"/>
                <a:stretch>
                  <a:fillRect t="-4167" r="-1304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CA1F73-5CC5-DC41-8A82-4B07917CE67E}"/>
                  </a:ext>
                </a:extLst>
              </p:cNvPr>
              <p:cNvSpPr txBox="1"/>
              <p:nvPr/>
            </p:nvSpPr>
            <p:spPr>
              <a:xfrm>
                <a:off x="3459003" y="4059183"/>
                <a:ext cx="1265538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CA1F73-5CC5-DC41-8A82-4B07917CE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03" y="4059183"/>
                <a:ext cx="1265538" cy="1058047"/>
              </a:xfrm>
              <a:prstGeom prst="rect">
                <a:avLst/>
              </a:prstGeom>
              <a:blipFill>
                <a:blip r:embed="rId6"/>
                <a:stretch>
                  <a:fillRect l="-396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1220B0-7650-3F4C-A590-4DE50FB15FE1}"/>
                  </a:ext>
                </a:extLst>
              </p:cNvPr>
              <p:cNvSpPr txBox="1"/>
              <p:nvPr/>
            </p:nvSpPr>
            <p:spPr>
              <a:xfrm>
                <a:off x="7215053" y="4397323"/>
                <a:ext cx="243239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1220B0-7650-3F4C-A590-4DE50FB1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53" y="4397323"/>
                <a:ext cx="2432396" cy="400110"/>
              </a:xfrm>
              <a:prstGeom prst="rect">
                <a:avLst/>
              </a:prstGeom>
              <a:blipFill>
                <a:blip r:embed="rId7"/>
                <a:stretch>
                  <a:fillRect l="-2073" t="-303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3D80F-6BF7-7B4B-8077-B78A187226EA}"/>
              </a:ext>
            </a:extLst>
          </p:cNvPr>
          <p:cNvCxnSpPr/>
          <p:nvPr/>
        </p:nvCxnSpPr>
        <p:spPr>
          <a:xfrm>
            <a:off x="5523789" y="4605141"/>
            <a:ext cx="12156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7D3322-7589-0042-97A8-01C05FC07F15}"/>
              </a:ext>
            </a:extLst>
          </p:cNvPr>
          <p:cNvCxnSpPr/>
          <p:nvPr/>
        </p:nvCxnSpPr>
        <p:spPr>
          <a:xfrm>
            <a:off x="5523789" y="5892074"/>
            <a:ext cx="12156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156CFB-E9C5-0A4E-8007-77DB940CC106}"/>
              </a:ext>
            </a:extLst>
          </p:cNvPr>
          <p:cNvSpPr txBox="1"/>
          <p:nvPr/>
        </p:nvSpPr>
        <p:spPr>
          <a:xfrm>
            <a:off x="1893442" y="4374308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 1: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06664F-0B9D-C346-A488-CB6D8F6A6A71}"/>
              </a:ext>
            </a:extLst>
          </p:cNvPr>
          <p:cNvSpPr txBox="1"/>
          <p:nvPr/>
        </p:nvSpPr>
        <p:spPr>
          <a:xfrm>
            <a:off x="1877265" y="579670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 2:</a:t>
            </a:r>
          </a:p>
        </p:txBody>
      </p:sp>
    </p:spTree>
    <p:extLst>
      <p:ext uri="{BB962C8B-B14F-4D97-AF65-F5344CB8AC3E}">
        <p14:creationId xmlns:p14="http://schemas.microsoft.com/office/powerpoint/2010/main" val="355680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51480E-F90C-EA4F-82A5-7A3E2C12758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Matrix concatenation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906970-DE60-9A48-B224-16CA69FF220C}"/>
              </a:ext>
            </a:extLst>
          </p:cNvPr>
          <p:cNvSpPr txBox="1">
            <a:spLocks/>
          </p:cNvSpPr>
          <p:nvPr/>
        </p:nvSpPr>
        <p:spPr>
          <a:xfrm>
            <a:off x="933270" y="1502713"/>
            <a:ext cx="4896556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FF0000"/>
                </a:solidFill>
              </a:rPr>
              <a:t>Matrix concatenation: </a:t>
            </a:r>
            <a:r>
              <a:rPr lang="en-US" sz="3200" dirty="0"/>
              <a:t>joining matrices together to make larger matrices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Matrices do not have to be the same size to concatenate (only the dimensionality has to match)!!!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827A1-1964-EF49-B44D-7326D019B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5"/>
          <a:stretch/>
        </p:blipFill>
        <p:spPr>
          <a:xfrm>
            <a:off x="6508545" y="1253331"/>
            <a:ext cx="4140200" cy="522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720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2430-3BBF-704E-A7DA-C6E1DF2A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2D21-68A2-B546-ADF0-F89316239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9" y="1157286"/>
            <a:ext cx="6052270" cy="55213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Extending a matrix in the vertical direction</a:t>
            </a:r>
          </a:p>
          <a:p>
            <a:endParaRPr lang="en-US" sz="2800" dirty="0"/>
          </a:p>
          <a:p>
            <a:r>
              <a:rPr lang="en-US" sz="2800" dirty="0"/>
              <a:t>Only the number of </a:t>
            </a:r>
            <a:r>
              <a:rPr lang="en-US" sz="2800" b="1" dirty="0"/>
              <a:t>columns</a:t>
            </a:r>
            <a:r>
              <a:rPr lang="en-US" sz="2800" dirty="0"/>
              <a:t> has to be equal (stacking layers of a cake on top of each other….doesn’t matter the height of each layer!)</a:t>
            </a:r>
          </a:p>
          <a:p>
            <a:endParaRPr lang="en-US" sz="2800" dirty="0"/>
          </a:p>
          <a:p>
            <a:r>
              <a:rPr lang="en-US" sz="2800" dirty="0"/>
              <a:t>Since we are extending the number of rows, the dimension is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98CC-8A1E-6E41-988F-718760E4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415" y="1763411"/>
            <a:ext cx="5788585" cy="43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4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2430-3BBF-704E-A7DA-C6E1DF2A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2D21-68A2-B546-ADF0-F8931623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Extending matrices in the horizontal direction</a:t>
            </a:r>
          </a:p>
          <a:p>
            <a:endParaRPr lang="en-US" sz="2800" dirty="0"/>
          </a:p>
          <a:p>
            <a:r>
              <a:rPr lang="en-US" sz="2800" dirty="0"/>
              <a:t>Only the number of </a:t>
            </a:r>
            <a:r>
              <a:rPr lang="en-US" sz="2800" b="1" dirty="0"/>
              <a:t>rows</a:t>
            </a:r>
            <a:r>
              <a:rPr lang="en-US" sz="2800" dirty="0"/>
              <a:t> has to be equal (lining books in a book shelf….they can have any width as long as they are of the same height!!)</a:t>
            </a:r>
          </a:p>
          <a:p>
            <a:endParaRPr lang="en-US" sz="2800" dirty="0"/>
          </a:p>
          <a:p>
            <a:r>
              <a:rPr lang="en-US" sz="2800" dirty="0"/>
              <a:t>Since we are extending the number of columns, the dimension is 2</a:t>
            </a:r>
          </a:p>
          <a:p>
            <a:endParaRPr lang="en-US" sz="2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7330D6-4AA2-504B-9F03-4DF5C84AA155}"/>
              </a:ext>
            </a:extLst>
          </p:cNvPr>
          <p:cNvGrpSpPr>
            <a:grpSpLocks noChangeAspect="1"/>
          </p:cNvGrpSpPr>
          <p:nvPr/>
        </p:nvGrpSpPr>
        <p:grpSpPr>
          <a:xfrm>
            <a:off x="3292670" y="4596821"/>
            <a:ext cx="5606660" cy="1959153"/>
            <a:chOff x="5672403" y="2047529"/>
            <a:chExt cx="5606660" cy="19591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0E659AF-5599-8C46-90F6-FCEFABB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24" t="34313" r="12704" b="42870"/>
            <a:stretch/>
          </p:blipFill>
          <p:spPr>
            <a:xfrm>
              <a:off x="5672403" y="2047529"/>
              <a:ext cx="5606660" cy="19591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6ED3A44-303B-334F-A7B1-A9A692996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6" r="1607" b="2857"/>
            <a:stretch/>
          </p:blipFill>
          <p:spPr>
            <a:xfrm>
              <a:off x="5770154" y="2191871"/>
              <a:ext cx="2154389" cy="1672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62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2CC1-76DD-F94D-AD98-145B8F0E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A71C-E5F8-144B-9BBB-4218EFBA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writing algorithms and performing analyses that can be stored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can be run from the command line, from the ’run’ arrow, and by calling other scripts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can </a:t>
            </a:r>
            <a:r>
              <a:rPr lang="en-US" b="1" dirty="0"/>
              <a:t>never</a:t>
            </a:r>
            <a:r>
              <a:rPr lang="en-US" dirty="0"/>
              <a:t> have spaces in the name or else they won’t run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Must be located in your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33510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69DF31-4748-DC4B-945B-E8527450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 column vector of size 5x1 using both </a:t>
            </a:r>
            <a:r>
              <a:rPr lang="en-US" dirty="0" err="1">
                <a:latin typeface="Courier" pitchFamily="2" charset="0"/>
              </a:rPr>
              <a:t>linspace</a:t>
            </a:r>
            <a:r>
              <a:rPr lang="en-US" dirty="0"/>
              <a:t> and the transposition function. The values of the vector are up to you.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Concatenate the following matrices both horizontally and vertically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Concatenate the following matrices using the correct method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BF621-3FAA-914E-9549-7705ECB71C3C}"/>
              </a:ext>
            </a:extLst>
          </p:cNvPr>
          <p:cNvSpPr/>
          <p:nvPr/>
        </p:nvSpPr>
        <p:spPr>
          <a:xfrm>
            <a:off x="509531" y="2890391"/>
            <a:ext cx="2399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exercise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112EB-3951-EA47-BA30-494C142F5207}"/>
              </a:ext>
            </a:extLst>
          </p:cNvPr>
          <p:cNvSpPr txBox="1"/>
          <p:nvPr/>
        </p:nvSpPr>
        <p:spPr>
          <a:xfrm>
            <a:off x="3144982" y="0"/>
            <a:ext cx="7165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lecture2_grpEx1_template.m and complete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943479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226AB-B34B-0041-AC85-C547A3591F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Working with .mat files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1F9C71-64D0-3748-9E62-69E06325D19F}"/>
              </a:ext>
            </a:extLst>
          </p:cNvPr>
          <p:cNvGraphicFramePr>
            <a:graphicFrameLocks noGrp="1"/>
          </p:cNvGraphicFramePr>
          <p:nvPr/>
        </p:nvGraphicFramePr>
        <p:xfrm>
          <a:off x="663388" y="3026112"/>
          <a:ext cx="1086522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7705">
                  <a:extLst>
                    <a:ext uri="{9D8B030D-6E8A-4147-A177-3AD203B41FA5}">
                      <a16:colId xmlns:a16="http://schemas.microsoft.com/office/drawing/2014/main" val="1545050724"/>
                    </a:ext>
                  </a:extLst>
                </a:gridCol>
                <a:gridCol w="6167518">
                  <a:extLst>
                    <a:ext uri="{9D8B030D-6E8A-4147-A177-3AD203B41FA5}">
                      <a16:colId xmlns:a16="http://schemas.microsoft.com/office/drawing/2014/main" val="2578933762"/>
                    </a:ext>
                  </a:extLst>
                </a:gridCol>
              </a:tblGrid>
              <a:tr h="39569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load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Load in files to work with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26722"/>
                  </a:ext>
                </a:extLst>
              </a:tr>
              <a:tr h="39569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save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Save data in stored variables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87193"/>
                  </a:ext>
                </a:extLst>
              </a:tr>
              <a:tr h="39569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who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 all variables in the workspace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3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8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35FB3-0F36-634E-8E18-F0C6FEECB45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Working with .mat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A1C4-454D-0649-A838-711515CFE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985963"/>
            <a:ext cx="11249025" cy="4035425"/>
          </a:xfrm>
        </p:spPr>
        <p:txBody>
          <a:bodyPr>
            <a:normAutofit/>
          </a:bodyPr>
          <a:lstStyle/>
          <a:p>
            <a:r>
              <a:rPr lang="en-US" sz="3200" dirty="0"/>
              <a:t>.mat files are particularly useful to save variables in your workspace</a:t>
            </a:r>
          </a:p>
          <a:p>
            <a:r>
              <a:rPr lang="en-US" sz="3200" dirty="0"/>
              <a:t>Use </a:t>
            </a:r>
            <a:r>
              <a:rPr lang="en-US" sz="3200" dirty="0">
                <a:latin typeface="Courier" pitchFamily="2" charset="0"/>
              </a:rPr>
              <a:t>load</a:t>
            </a:r>
            <a:r>
              <a:rPr lang="en-US" sz="3200" dirty="0"/>
              <a:t> and </a:t>
            </a:r>
            <a:r>
              <a:rPr lang="en-US" sz="3200" dirty="0">
                <a:latin typeface="Courier" pitchFamily="2" charset="0"/>
              </a:rPr>
              <a:t>save</a:t>
            </a:r>
            <a:r>
              <a:rPr lang="en-US" sz="3200" dirty="0"/>
              <a:t> to save and load .mat files</a:t>
            </a:r>
          </a:p>
          <a:p>
            <a:r>
              <a:rPr lang="en-US" sz="3200" dirty="0"/>
              <a:t>You can save as many variables as you want in the same .mat file</a:t>
            </a:r>
          </a:p>
          <a:p>
            <a:r>
              <a:rPr lang="en-US" sz="3200" dirty="0"/>
              <a:t>.mat files can be overwritten by saving variables to the same name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031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2675-F0F0-0D47-B33F-697CF1C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save </a:t>
            </a:r>
            <a:r>
              <a:rPr lang="en-US" dirty="0"/>
              <a:t>.mat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E3689-8289-114F-B90C-FFE34A65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pPr marL="0" indent="0">
              <a:buNone/>
            </a:pPr>
            <a:r>
              <a:rPr lang="en-US" sz="2800" dirty="0">
                <a:latin typeface="Courier" pitchFamily="2" charset="0"/>
              </a:rPr>
              <a:t>save </a:t>
            </a:r>
            <a:r>
              <a:rPr lang="en-US" sz="2800" dirty="0" err="1">
                <a:solidFill>
                  <a:srgbClr val="B000FA"/>
                </a:solidFill>
                <a:latin typeface="Courier" pitchFamily="2" charset="0"/>
              </a:rPr>
              <a:t>InputFileName.mat</a:t>
            </a:r>
            <a:r>
              <a:rPr lang="en-US" sz="2800" dirty="0">
                <a:solidFill>
                  <a:srgbClr val="B000FA"/>
                </a:solidFill>
                <a:latin typeface="Courier" pitchFamily="2" charset="0"/>
              </a:rPr>
              <a:t> &lt;list names of variables&gt;</a:t>
            </a:r>
          </a:p>
          <a:p>
            <a:pPr marL="0" indent="0">
              <a:buNone/>
            </a:pPr>
            <a:endParaRPr lang="en-US" sz="2800" dirty="0">
              <a:solidFill>
                <a:srgbClr val="B000FA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8C552-A65D-AF43-85A9-77626139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3" y="2501897"/>
            <a:ext cx="10384374" cy="283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2A66E2-F695-1C47-A888-3ACC6B0DFCEE}"/>
              </a:ext>
            </a:extLst>
          </p:cNvPr>
          <p:cNvSpPr txBox="1"/>
          <p:nvPr/>
        </p:nvSpPr>
        <p:spPr>
          <a:xfrm>
            <a:off x="352424" y="6072189"/>
            <a:ext cx="939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-You can save more than one variable at once separated by a space</a:t>
            </a:r>
          </a:p>
        </p:txBody>
      </p:sp>
    </p:spTree>
    <p:extLst>
      <p:ext uri="{BB962C8B-B14F-4D97-AF65-F5344CB8AC3E}">
        <p14:creationId xmlns:p14="http://schemas.microsoft.com/office/powerpoint/2010/main" val="159549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8DB5-8DA0-E94D-A575-89DA0FBE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load</a:t>
            </a:r>
            <a:r>
              <a:rPr lang="en-US" dirty="0"/>
              <a:t> .mat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E3689-8289-114F-B90C-FFE34A65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  <a:endParaRPr lang="en-US" sz="3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Courier" pitchFamily="2" charset="0"/>
              </a:rPr>
              <a:t>load </a:t>
            </a:r>
            <a:r>
              <a:rPr lang="en-US" sz="2800" dirty="0">
                <a:solidFill>
                  <a:srgbClr val="B000FA"/>
                </a:solidFill>
                <a:latin typeface="Courier" pitchFamily="2" charset="0"/>
              </a:rPr>
              <a:t>&lt;</a:t>
            </a:r>
            <a:r>
              <a:rPr lang="en-US" sz="2800" dirty="0" err="1">
                <a:solidFill>
                  <a:srgbClr val="B000FA"/>
                </a:solidFill>
                <a:latin typeface="Courier" pitchFamily="2" charset="0"/>
              </a:rPr>
              <a:t>FileName.mat</a:t>
            </a:r>
            <a:r>
              <a:rPr lang="en-US" sz="2800" dirty="0">
                <a:solidFill>
                  <a:srgbClr val="B000FA"/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Use </a:t>
            </a:r>
            <a:r>
              <a:rPr lang="en-US" sz="2800" dirty="0">
                <a:latin typeface="Courier" pitchFamily="2" charset="0"/>
              </a:rPr>
              <a:t>who</a:t>
            </a:r>
            <a:r>
              <a:rPr lang="en-US" sz="2800" dirty="0"/>
              <a:t> if you forget the saved variable names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0D774-8B69-0944-A91F-DA19C237D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9"/>
          <a:stretch/>
        </p:blipFill>
        <p:spPr>
          <a:xfrm>
            <a:off x="5738939" y="1822922"/>
            <a:ext cx="5233861" cy="2621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C69FD-2FBA-A543-A396-73427C11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54" y="4920684"/>
            <a:ext cx="2992046" cy="1795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20D9F-217E-124F-98ED-7FABDCF5BD21}"/>
              </a:ext>
            </a:extLst>
          </p:cNvPr>
          <p:cNvSpPr txBox="1"/>
          <p:nvPr/>
        </p:nvSpPr>
        <p:spPr>
          <a:xfrm>
            <a:off x="71915" y="6488667"/>
            <a:ext cx="608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also double click on it to populate the workspace!</a:t>
            </a:r>
          </a:p>
        </p:txBody>
      </p:sp>
    </p:spTree>
    <p:extLst>
      <p:ext uri="{BB962C8B-B14F-4D97-AF65-F5344CB8AC3E}">
        <p14:creationId xmlns:p14="http://schemas.microsoft.com/office/powerpoint/2010/main" val="442469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A851D2-4271-E74C-B4AE-E7929A637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074"/>
            <a:ext cx="10515600" cy="42275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ourier" pitchFamily="2" charset="0"/>
              </a:rPr>
              <a:t>load 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dirty="0" err="1"/>
              <a:t>cceptanceRates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.mat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data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ourier" pitchFamily="2" charset="0"/>
              </a:rPr>
              <a:t>Save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A</a:t>
            </a:r>
            <a:r>
              <a:rPr lang="en-US" dirty="0"/>
              <a:t>cceptanceRates2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.mat with year2 and acceptance2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Update</a:t>
            </a:r>
            <a:r>
              <a:rPr lang="en-US" dirty="0"/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AcceptanceRates.mat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new variables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978F-676A-794F-848C-0E7D8A5C8E2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Cell arrays and .mat files (lecture2_liveEx4.m)</a:t>
            </a:r>
          </a:p>
        </p:txBody>
      </p:sp>
    </p:spTree>
    <p:extLst>
      <p:ext uri="{BB962C8B-B14F-4D97-AF65-F5344CB8AC3E}">
        <p14:creationId xmlns:p14="http://schemas.microsoft.com/office/powerpoint/2010/main" val="347281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E721-BB47-3441-9159-51ED8687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script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2130-B312-A144-9DCD-0A2A3F82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script should contain the following in comments at the top:</a:t>
            </a:r>
          </a:p>
          <a:p>
            <a:pPr marL="0" indent="0">
              <a:buNone/>
            </a:pPr>
            <a:r>
              <a:rPr lang="en-US" sz="2000" dirty="0"/>
              <a:t>% Description</a:t>
            </a:r>
          </a:p>
          <a:p>
            <a:pPr marL="0" indent="0">
              <a:buNone/>
            </a:pPr>
            <a:r>
              <a:rPr lang="en-US" sz="2000" dirty="0"/>
              <a:t>% Empty line</a:t>
            </a:r>
          </a:p>
          <a:p>
            <a:pPr marL="457200" lvl="1" indent="0">
              <a:buNone/>
            </a:pPr>
            <a:r>
              <a:rPr lang="en-US" dirty="0"/>
              <a:t>% Name: script name</a:t>
            </a:r>
          </a:p>
          <a:p>
            <a:pPr marL="457200" lvl="1" indent="0">
              <a:buNone/>
            </a:pPr>
            <a:r>
              <a:rPr lang="en-US" dirty="0"/>
              <a:t>% Author: STUDENT ID</a:t>
            </a:r>
          </a:p>
          <a:p>
            <a:pPr marL="457200" lvl="1" indent="0">
              <a:buNone/>
            </a:pPr>
            <a:r>
              <a:rPr lang="en-US" dirty="0"/>
              <a:t>% Date: Date written</a:t>
            </a:r>
          </a:p>
          <a:p>
            <a:pPr marL="457200" lvl="1" indent="0">
              <a:buNone/>
            </a:pPr>
            <a:r>
              <a:rPr lang="en-US" dirty="0"/>
              <a:t>% Details: Specific details of what the script does</a:t>
            </a:r>
          </a:p>
          <a:p>
            <a:pPr marL="457200" lvl="1" indent="0">
              <a:buNone/>
            </a:pPr>
            <a:r>
              <a:rPr lang="en-US" dirty="0"/>
              <a:t>% Usage: only filled in if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13361-78A1-3748-913C-FC172EFD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21" y="4286180"/>
            <a:ext cx="10045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9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8D7A-2D3A-D342-8A81-38947CBD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can be represented by matrices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E782-4660-E141-B682-88F835DDE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6" y="968044"/>
            <a:ext cx="4550153" cy="2442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14CF6-55E3-A94F-8B10-D95161F57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355" y="4834994"/>
            <a:ext cx="3405224" cy="196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A8582-59DF-4143-B453-645B59947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412"/>
          <a:stretch/>
        </p:blipFill>
        <p:spPr>
          <a:xfrm>
            <a:off x="9446829" y="1646212"/>
            <a:ext cx="2622550" cy="303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D5B61-9571-2742-B6E8-DF49FCFBC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10406"/>
            <a:ext cx="3735510" cy="3279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4C5831-656D-364C-8980-720F70823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37" y="3493737"/>
            <a:ext cx="4546923" cy="33853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B46179-F67B-874A-A2EC-3DFDC7DD1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155504"/>
              </p:ext>
            </p:extLst>
          </p:nvPr>
        </p:nvGraphicFramePr>
        <p:xfrm>
          <a:off x="5507364" y="2596837"/>
          <a:ext cx="388866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785">
                  <a:extLst>
                    <a:ext uri="{9D8B030D-6E8A-4147-A177-3AD203B41FA5}">
                      <a16:colId xmlns:a16="http://schemas.microsoft.com/office/drawing/2014/main" val="222010089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848253566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7775549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51574336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9899544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17443067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6623749"/>
                    </a:ext>
                  </a:extLst>
                </a:gridCol>
              </a:tblGrid>
              <a:tr h="243614">
                <a:tc>
                  <a:txBody>
                    <a:bodyPr/>
                    <a:lstStyle/>
                    <a:p>
                      <a:r>
                        <a:rPr lang="en-US" sz="1400" dirty="0"/>
                        <a:t>Predator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562099"/>
                  </a:ext>
                </a:extLst>
              </a:tr>
              <a:tr h="243614">
                <a:tc>
                  <a:txBody>
                    <a:bodyPr/>
                    <a:lstStyle/>
                    <a:p>
                      <a:r>
                        <a:rPr lang="en-US" sz="1400" dirty="0"/>
                        <a:t>Prey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20458"/>
                  </a:ext>
                </a:extLst>
              </a:tr>
              <a:tr h="243614">
                <a:tc>
                  <a:txBody>
                    <a:bodyPr/>
                    <a:lstStyle/>
                    <a:p>
                      <a:r>
                        <a:rPr lang="en-US" sz="1400" dirty="0"/>
                        <a:t>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350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48807BB6-41FE-C343-B51D-1F7EDF9A2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185" y="888067"/>
            <a:ext cx="4368806" cy="15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0256-C72F-D047-AB1C-8138B940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Vectors</a:t>
            </a:r>
            <a:r>
              <a:rPr lang="en-US" dirty="0"/>
              <a:t> and </a:t>
            </a:r>
            <a:r>
              <a:rPr lang="en-US" b="1" dirty="0"/>
              <a:t>matrices</a:t>
            </a:r>
            <a:r>
              <a:rPr lang="en-US" dirty="0"/>
              <a:t> are used to store sets of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9896-7243-CA40-9365-CE452C4C9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vector can be either a row vector or a column vector.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Vectors with 1 element are called scalars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vector with more than 1 row and column is a </a:t>
            </a:r>
            <a:r>
              <a:rPr lang="en-US" b="1" dirty="0"/>
              <a:t>matrix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DFBA16-4C22-F944-BC01-E1A520CC0103}"/>
                  </a:ext>
                </a:extLst>
              </p:cNvPr>
              <p:cNvSpPr txBox="1"/>
              <p:nvPr/>
            </p:nvSpPr>
            <p:spPr>
              <a:xfrm>
                <a:off x="1961003" y="2091887"/>
                <a:ext cx="270503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DFBA16-4C22-F944-BC01-E1A520CC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03" y="2091887"/>
                <a:ext cx="2705036" cy="400110"/>
              </a:xfrm>
              <a:prstGeom prst="rect">
                <a:avLst/>
              </a:prstGeom>
              <a:blipFill>
                <a:blip r:embed="rId3"/>
                <a:stretch>
                  <a:fillRect l="-467" t="-625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0BE8E-A0B3-8D46-B970-27F083389D0E}"/>
                  </a:ext>
                </a:extLst>
              </p:cNvPr>
              <p:cNvSpPr txBox="1"/>
              <p:nvPr/>
            </p:nvSpPr>
            <p:spPr>
              <a:xfrm>
                <a:off x="5217856" y="1762919"/>
                <a:ext cx="2144241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𝑐𝑜𝑙𝑢𝑚𝑛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0BE8E-A0B3-8D46-B970-27F08338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856" y="1762919"/>
                <a:ext cx="2144241" cy="1058047"/>
              </a:xfrm>
              <a:prstGeom prst="rect">
                <a:avLst/>
              </a:prstGeom>
              <a:blipFill>
                <a:blip r:embed="rId4"/>
                <a:stretch>
                  <a:fillRect l="-11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E630D8-14A8-5440-90BE-FC2988083626}"/>
                  </a:ext>
                </a:extLst>
              </p:cNvPr>
              <p:cNvSpPr/>
              <p:nvPr/>
            </p:nvSpPr>
            <p:spPr>
              <a:xfrm>
                <a:off x="1961003" y="3850796"/>
                <a:ext cx="2314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E630D8-14A8-5440-90BE-FC2988083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03" y="3850796"/>
                <a:ext cx="2314416" cy="523220"/>
              </a:xfrm>
              <a:prstGeom prst="rect">
                <a:avLst/>
              </a:prstGeom>
              <a:blipFill>
                <a:blip r:embed="rId5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E51A3-7EF0-E145-8434-464D25C12593}"/>
                  </a:ext>
                </a:extLst>
              </p:cNvPr>
              <p:cNvSpPr txBox="1"/>
              <p:nvPr/>
            </p:nvSpPr>
            <p:spPr>
              <a:xfrm>
                <a:off x="1961003" y="5542692"/>
                <a:ext cx="3256853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E51A3-7EF0-E145-8434-464D25C12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03" y="5542692"/>
                <a:ext cx="3256853" cy="1058047"/>
              </a:xfrm>
              <a:prstGeom prst="rect">
                <a:avLst/>
              </a:prstGeom>
              <a:blipFill>
                <a:blip r:embed="rId6"/>
                <a:stretch>
                  <a:fillRect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EF2D55-8B4F-554A-903D-5BE6251D07C8}"/>
              </a:ext>
            </a:extLst>
          </p:cNvPr>
          <p:cNvSpPr/>
          <p:nvPr/>
        </p:nvSpPr>
        <p:spPr>
          <a:xfrm>
            <a:off x="8689504" y="3121189"/>
            <a:ext cx="3031524" cy="169277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All the values stored in these matrices are called </a:t>
            </a:r>
            <a:r>
              <a:rPr lang="en-US" sz="2600" b="1" dirty="0"/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99970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29CFA71-656F-2546-BB81-99E6516F4C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Dimensionality of vectors and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E49C-9D20-6D4E-9CEF-37A731E1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511"/>
            <a:ext cx="10515600" cy="476617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size</a:t>
            </a:r>
            <a:r>
              <a:rPr lang="en-US" dirty="0"/>
              <a:t> of a matrix is defined by its dimensions</a:t>
            </a:r>
          </a:p>
          <a:p>
            <a:r>
              <a:rPr lang="en-US" dirty="0"/>
              <a:t>The dimensions of a matrix are r × c, sometimes denoted (</a:t>
            </a:r>
            <a:r>
              <a:rPr lang="en-US" dirty="0" err="1"/>
              <a:t>r,c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r is the number of rows </a:t>
            </a:r>
          </a:p>
          <a:p>
            <a:pPr lvl="1"/>
            <a:r>
              <a:rPr lang="en-US" dirty="0"/>
              <a:t>c is the number of columns. </a:t>
            </a:r>
          </a:p>
          <a:p>
            <a:r>
              <a:rPr lang="en-US" dirty="0"/>
              <a:t>If a vector has n elements, a row vector would have the dimensions 1 × n, and a column vector would have the dimensions n × 1.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94C135-A467-0C4A-9BDA-4A0232673777}"/>
                  </a:ext>
                </a:extLst>
              </p:cNvPr>
              <p:cNvSpPr txBox="1"/>
              <p:nvPr/>
            </p:nvSpPr>
            <p:spPr>
              <a:xfrm>
                <a:off x="3096719" y="4830748"/>
                <a:ext cx="270503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94C135-A467-0C4A-9BDA-4A0232673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19" y="4830748"/>
                <a:ext cx="2705036" cy="400110"/>
              </a:xfrm>
              <a:prstGeom prst="rect">
                <a:avLst/>
              </a:prstGeom>
              <a:blipFill>
                <a:blip r:embed="rId3"/>
                <a:stretch>
                  <a:fillRect l="-467" t="-303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43646B-919B-DC4F-8BC9-89C54625FEC5}"/>
                  </a:ext>
                </a:extLst>
              </p:cNvPr>
              <p:cNvSpPr/>
              <p:nvPr/>
            </p:nvSpPr>
            <p:spPr>
              <a:xfrm>
                <a:off x="471218" y="4769193"/>
                <a:ext cx="2314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43646B-919B-DC4F-8BC9-89C54625F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8" y="4769193"/>
                <a:ext cx="2314416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13D906-411C-EF45-B676-148B9DBB673B}"/>
                  </a:ext>
                </a:extLst>
              </p:cNvPr>
              <p:cNvSpPr txBox="1"/>
              <p:nvPr/>
            </p:nvSpPr>
            <p:spPr>
              <a:xfrm>
                <a:off x="8568165" y="4501780"/>
                <a:ext cx="3256853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13D906-411C-EF45-B676-148B9DBB6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65" y="4501780"/>
                <a:ext cx="3256853" cy="1058047"/>
              </a:xfrm>
              <a:prstGeom prst="rect">
                <a:avLst/>
              </a:prstGeom>
              <a:blipFill>
                <a:blip r:embed="rId5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53F240-41D1-8449-AA81-3359BA8358CA}"/>
                  </a:ext>
                </a:extLst>
              </p:cNvPr>
              <p:cNvSpPr txBox="1"/>
              <p:nvPr/>
            </p:nvSpPr>
            <p:spPr>
              <a:xfrm>
                <a:off x="6112840" y="4501780"/>
                <a:ext cx="2144241" cy="10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𝑐𝑜𝑙𝑢𝑚𝑛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53F240-41D1-8449-AA81-3359BA83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40" y="4501780"/>
                <a:ext cx="2144241" cy="1058047"/>
              </a:xfrm>
              <a:prstGeom prst="rect">
                <a:avLst/>
              </a:prstGeom>
              <a:blipFill>
                <a:blip r:embed="rId6"/>
                <a:stretch>
                  <a:fillRect l="-588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5BD5246-4438-464F-AF36-E2DF32CCA955}"/>
              </a:ext>
            </a:extLst>
          </p:cNvPr>
          <p:cNvSpPr txBox="1"/>
          <p:nvPr/>
        </p:nvSpPr>
        <p:spPr>
          <a:xfrm>
            <a:off x="1549599" y="5820973"/>
            <a:ext cx="723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1x1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1C274-E1F5-AF46-AAD6-72E50543ACD6}"/>
              </a:ext>
            </a:extLst>
          </p:cNvPr>
          <p:cNvSpPr txBox="1"/>
          <p:nvPr/>
        </p:nvSpPr>
        <p:spPr>
          <a:xfrm>
            <a:off x="4743482" y="5820973"/>
            <a:ext cx="723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1x3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A8A5A-A231-AC4E-AFF3-69578944ECB7}"/>
              </a:ext>
            </a:extLst>
          </p:cNvPr>
          <p:cNvSpPr txBox="1"/>
          <p:nvPr/>
        </p:nvSpPr>
        <p:spPr>
          <a:xfrm>
            <a:off x="7537649" y="5820973"/>
            <a:ext cx="723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3x1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6D960-FF5C-254A-93DD-395BD37BD095}"/>
              </a:ext>
            </a:extLst>
          </p:cNvPr>
          <p:cNvSpPr txBox="1"/>
          <p:nvPr/>
        </p:nvSpPr>
        <p:spPr>
          <a:xfrm>
            <a:off x="10563573" y="5820973"/>
            <a:ext cx="723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3x3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28A464-2BB9-9846-8F2B-B7D712348688}"/>
              </a:ext>
            </a:extLst>
          </p:cNvPr>
          <p:cNvSpPr/>
          <p:nvPr/>
        </p:nvSpPr>
        <p:spPr>
          <a:xfrm>
            <a:off x="1235165" y="5602594"/>
            <a:ext cx="1236035" cy="9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B282CA-9061-C146-B435-4F94217AE47E}"/>
              </a:ext>
            </a:extLst>
          </p:cNvPr>
          <p:cNvSpPr/>
          <p:nvPr/>
        </p:nvSpPr>
        <p:spPr>
          <a:xfrm>
            <a:off x="4233155" y="5444389"/>
            <a:ext cx="1236035" cy="9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4DA27F-A88B-DA4E-ABEE-B867E38DD6CF}"/>
              </a:ext>
            </a:extLst>
          </p:cNvPr>
          <p:cNvSpPr/>
          <p:nvPr/>
        </p:nvSpPr>
        <p:spPr>
          <a:xfrm>
            <a:off x="7281268" y="5751101"/>
            <a:ext cx="1236035" cy="9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82D55-8478-B744-89C6-51A3EA8A660B}"/>
              </a:ext>
            </a:extLst>
          </p:cNvPr>
          <p:cNvSpPr/>
          <p:nvPr/>
        </p:nvSpPr>
        <p:spPr>
          <a:xfrm>
            <a:off x="10329381" y="5799800"/>
            <a:ext cx="1236035" cy="9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AD809-1F5A-0847-B879-D7D27BAB6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833236"/>
              </p:ext>
            </p:extLst>
          </p:nvPr>
        </p:nvGraphicFramePr>
        <p:xfrm>
          <a:off x="133149" y="2147935"/>
          <a:ext cx="119257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935">
                  <a:extLst>
                    <a:ext uri="{9D8B030D-6E8A-4147-A177-3AD203B41FA5}">
                      <a16:colId xmlns:a16="http://schemas.microsoft.com/office/drawing/2014/main" val="1132778317"/>
                    </a:ext>
                  </a:extLst>
                </a:gridCol>
                <a:gridCol w="8978767">
                  <a:extLst>
                    <a:ext uri="{9D8B030D-6E8A-4147-A177-3AD203B41FA5}">
                      <a16:colId xmlns:a16="http://schemas.microsoft.com/office/drawing/2014/main" val="1935052267"/>
                    </a:ext>
                  </a:extLst>
                </a:gridCol>
              </a:tblGrid>
              <a:tr h="359137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[ ]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</a:rPr>
                        <a:t>Defines the enclosed numbers as a matrix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40408"/>
                  </a:ext>
                </a:extLst>
              </a:tr>
              <a:tr h="35913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,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Delineates the columns of a matrix (space can also be used)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260696"/>
                  </a:ext>
                </a:extLst>
              </a:tr>
              <a:tr h="262231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;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Delineates the rows of a matrix (enter can also be used)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72895"/>
                  </a:ext>
                </a:extLst>
              </a:tr>
              <a:tr h="17464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ourier" pitchFamily="2" charset="0"/>
                        </a:rPr>
                        <a:t>A:B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 a vector of uniformly spaced integers from A to B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7859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>
                          <a:latin typeface="Courier" pitchFamily="2" charset="0"/>
                        </a:rPr>
                        <a:t>linspace</a:t>
                      </a:r>
                      <a:r>
                        <a:rPr lang="en-US" sz="18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1800" b="1" dirty="0" err="1">
                          <a:latin typeface="Courier" pitchFamily="2" charset="0"/>
                        </a:rPr>
                        <a:t>A,B,n</a:t>
                      </a:r>
                      <a:r>
                        <a:rPr lang="en-US" sz="18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Defines a linearly spaced row vector from A to B with n elements. Default is n=100.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64206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ourier" pitchFamily="2" charset="0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Transpose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09080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zeros(</a:t>
                      </a:r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r,c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</a:rPr>
                        <a:t>Generates matrix of all zeros with r rows and c columns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05130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ones(</a:t>
                      </a:r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r,c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Generates matrix of all ones with r rows and c columns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50548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rand(</a:t>
                      </a:r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r,c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Generates matrix of random numbers uniformly distributed with r rows and c columns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67897"/>
                  </a:ext>
                </a:extLst>
              </a:tr>
              <a:tr h="341581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randi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([min max],</a:t>
                      </a:r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r,c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Courier" pitchFamily="2" charset="0"/>
                        </a:rPr>
                        <a:t>)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Generates matrix of random integers uniformly distributed with r rows and c columns</a:t>
                      </a:r>
                    </a:p>
                  </a:txBody>
                  <a:tcPr marL="106637" marR="106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0334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51161-0B4F-A041-BFCE-3437D08B3B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Creating defined vectors and matrices</a:t>
            </a:r>
          </a:p>
        </p:txBody>
      </p:sp>
    </p:spTree>
    <p:extLst>
      <p:ext uri="{BB962C8B-B14F-4D97-AF65-F5344CB8AC3E}">
        <p14:creationId xmlns:p14="http://schemas.microsoft.com/office/powerpoint/2010/main" val="42873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5E0D3A-E16D-8E4F-A0E0-F6D18EE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matrices in MATLAB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66196-9557-CB4E-BAA2-B3439F0DEC8F}"/>
              </a:ext>
            </a:extLst>
          </p:cNvPr>
          <p:cNvSpPr txBox="1"/>
          <p:nvPr/>
        </p:nvSpPr>
        <p:spPr>
          <a:xfrm>
            <a:off x="1067743" y="856356"/>
            <a:ext cx="100565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Brackets are used to designate a matrix</a:t>
            </a:r>
          </a:p>
          <a:p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mat = [2]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  <a:sym typeface="Wingdings" pitchFamily="2" charset="2"/>
              </a:rPr>
              <a:t> size = 1x1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Commas and spaces are interchangeable and are used to define columns of a matrix</a:t>
            </a:r>
          </a:p>
          <a:p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mat = [1,2,3] = [1 2 3]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  <a:sym typeface="Wingdings" pitchFamily="2" charset="2"/>
              </a:rPr>
              <a:t> size = 1x3</a:t>
            </a:r>
            <a:endParaRPr lang="en-US" sz="3200" dirty="0">
              <a:solidFill>
                <a:srgbClr val="FF0000"/>
              </a:solidFill>
              <a:latin typeface="Courier" pitchFamily="2" charset="0"/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Semicolons and enters are used to separate rows in a matrix</a:t>
            </a:r>
          </a:p>
          <a:p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mat = [1;2;3] = [1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  <a:sym typeface="Wingdings" pitchFamily="2" charset="2"/>
              </a:rPr>
              <a:t> size = 3x1</a:t>
            </a:r>
            <a:endParaRPr lang="en-US" sz="32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				  2</a:t>
            </a:r>
          </a:p>
          <a:p>
            <a:r>
              <a:rPr lang="en-US" sz="3200" dirty="0">
                <a:solidFill>
                  <a:srgbClr val="FF0000"/>
                </a:solidFill>
              </a:rPr>
              <a:t>				   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3]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DAAFC-9781-724D-9A86-DB95424ACA41}"/>
              </a:ext>
            </a:extLst>
          </p:cNvPr>
          <p:cNvSpPr/>
          <p:nvPr/>
        </p:nvSpPr>
        <p:spPr>
          <a:xfrm>
            <a:off x="8026288" y="5312932"/>
            <a:ext cx="1270000" cy="694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926FB-C95E-134A-AAC5-0FB77D699A1D}"/>
              </a:ext>
            </a:extLst>
          </p:cNvPr>
          <p:cNvSpPr/>
          <p:nvPr/>
        </p:nvSpPr>
        <p:spPr>
          <a:xfrm>
            <a:off x="9290756" y="3203067"/>
            <a:ext cx="1270000" cy="694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theme/theme1.xml><?xml version="1.0" encoding="utf-8"?>
<a:theme xmlns:a="http://schemas.openxmlformats.org/drawingml/2006/main" name="master_teaching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_teaching" id="{1BE8E047-FA13-F543-B4E1-20EA85A67406}" vid="{E12ACB2C-7AA4-5248-BBB9-B5DCE8C0D0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master_teaching</Template>
  <TotalTime>9293</TotalTime>
  <Words>1724</Words>
  <Application>Microsoft Macintosh PowerPoint</Application>
  <PresentationFormat>Widescreen</PresentationFormat>
  <Paragraphs>381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Courier</vt:lpstr>
      <vt:lpstr>master_teaching</vt:lpstr>
      <vt:lpstr>MATLAB for Scientists Lecture 2</vt:lpstr>
      <vt:lpstr>PowerPoint Presentation</vt:lpstr>
      <vt:lpstr>Scripts recap</vt:lpstr>
      <vt:lpstr>Proper script headers</vt:lpstr>
      <vt:lpstr>Datasets can be represented by matrices</vt:lpstr>
      <vt:lpstr>Vectors and matrices are used to store sets of values</vt:lpstr>
      <vt:lpstr>PowerPoint Presentation</vt:lpstr>
      <vt:lpstr>PowerPoint Presentation</vt:lpstr>
      <vt:lpstr>Defining matrices in MATLAB</vt:lpstr>
      <vt:lpstr>The colon operator</vt:lpstr>
      <vt:lpstr>Using linspace</vt:lpstr>
      <vt:lpstr>Defining matrices in MATLAB</vt:lpstr>
      <vt:lpstr>PowerPoint Presentation</vt:lpstr>
      <vt:lpstr>PowerPoint Presentation</vt:lpstr>
      <vt:lpstr>Matrix multiplication</vt:lpstr>
      <vt:lpstr>Elemental matrix multiplication</vt:lpstr>
      <vt:lpstr>PowerPoint Presentation</vt:lpstr>
      <vt:lpstr>PowerPoint Presentation</vt:lpstr>
      <vt:lpstr>Finding the size of a vector</vt:lpstr>
      <vt:lpstr>Finding the size of a matrix</vt:lpstr>
      <vt:lpstr>PowerPoint Presentation</vt:lpstr>
      <vt:lpstr>Specifying dimensionality when calling a function</vt:lpstr>
      <vt:lpstr>Specifying dimensionality when calling a function</vt:lpstr>
      <vt:lpstr>PowerPoint Presentation</vt:lpstr>
      <vt:lpstr>PowerPoint Presentation</vt:lpstr>
      <vt:lpstr>Matrix transposition</vt:lpstr>
      <vt:lpstr>PowerPoint Presentation</vt:lpstr>
      <vt:lpstr>Vertical concatenation</vt:lpstr>
      <vt:lpstr>Horizontal concatenation</vt:lpstr>
      <vt:lpstr>PowerPoint Presentation</vt:lpstr>
      <vt:lpstr>PowerPoint Presentation</vt:lpstr>
      <vt:lpstr>PowerPoint Presentation</vt:lpstr>
      <vt:lpstr>save .mat files</vt:lpstr>
      <vt:lpstr>load .mat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Allison Lopatkin</cp:lastModifiedBy>
  <cp:revision>277</cp:revision>
  <cp:lastPrinted>2021-09-21T13:15:05Z</cp:lastPrinted>
  <dcterms:created xsi:type="dcterms:W3CDTF">2019-04-27T16:08:51Z</dcterms:created>
  <dcterms:modified xsi:type="dcterms:W3CDTF">2022-08-30T15:49:44Z</dcterms:modified>
</cp:coreProperties>
</file>